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6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235CC-0D8D-40CB-ACD9-76B05FAA4D8F}" type="datetimeFigureOut">
              <a:rPr lang="hr-HR"/>
              <a:pPr>
                <a:defRPr/>
              </a:pPr>
              <a:t>26.10.2020.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2D340-3FDB-4D04-AB9B-7BE86BFE59DA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62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hyperlink" Target="https://www.e-sfera.hr/dodatni-digitalni-sadrzaji/7c921ca2-b73c-45aa-b840-a9acc661707b/assets/video/nc4_t3_odbijanje_svjetlosti_od_udubljenog_zrcala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7c921ca2-b73c-45aa-b840-a9acc661707b/assets/video/nc4_t4_slika_svijece_u_udubljenom_zrcalu.mp4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www.vascak.cz/data/android/physicsatschool/templateimg.php?s=opt_dute&amp;l=h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www.e-sfera.hr/dodatni-digitalni-sadrzaji/7c921ca2-b73c-45aa-b840-a9acc661707b/assets/video/nc4_t4_slika_zaruljice_u_izbocenom_zrcalu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990600" y="2388004"/>
            <a:ext cx="10363200" cy="1470025"/>
          </a:xfrm>
        </p:spPr>
        <p:txBody>
          <a:bodyPr>
            <a:normAutofit/>
          </a:bodyPr>
          <a:lstStyle/>
          <a:p>
            <a:pPr algn="ctr"/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Zakrivljena</a:t>
            </a:r>
            <a:r>
              <a:rPr lang="en-US" altLang="sr-Latn-RS" sz="4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zrcala</a:t>
            </a:r>
            <a:endParaRPr lang="hr-HR" altLang="sr-Latn-RS" sz="48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172200" y="5715000"/>
            <a:ext cx="4495800" cy="685800"/>
          </a:xfrm>
        </p:spPr>
        <p:txBody>
          <a:bodyPr/>
          <a:lstStyle/>
          <a:p>
            <a:pPr algn="r"/>
            <a:r>
              <a:rPr lang="hr-HR" altLang="sr-Latn-RS" sz="2000" dirty="0" smtClean="0">
                <a:solidFill>
                  <a:srgbClr val="000099"/>
                </a:solidFill>
                <a:cs typeface="Arial" panose="020B0604020202020204" pitchFamily="34" charset="0"/>
              </a:rPr>
              <a:t>SVJETLOST</a:t>
            </a:r>
            <a:r>
              <a:rPr lang="hr-HR" altLang="sr-Latn-RS" dirty="0" smtClean="0">
                <a:solidFill>
                  <a:srgbClr val="E44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r-HR" altLang="sr-Latn-RS" dirty="0" smtClean="0">
              <a:solidFill>
                <a:srgbClr val="E44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9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211768" y="784200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211768" y="1838505"/>
            <a:ext cx="6578276" cy="222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udubljeno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zrcalo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Kakve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slike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nastaju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udubljenom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zrcalu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Kakvu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sliku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daje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izbočeno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zrcalo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159097" y="1582855"/>
            <a:ext cx="8001000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Gdje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se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primjenjuju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zakrivljena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zrcala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4339" name="Picture 5" descr="Picture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779" y="2763444"/>
            <a:ext cx="33623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244697" y="856566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050" name="Picture 2" descr="Alveolar, Mirror, Dent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35" y="3028873"/>
            <a:ext cx="3489962" cy="23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44" y="2899835"/>
            <a:ext cx="3874610" cy="2584718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1159097" y="955617"/>
            <a:ext cx="2949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Razmislite! 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350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094606" y="786849"/>
            <a:ext cx="31339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Zakrivljena zrcala 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881254" y="3177990"/>
            <a:ext cx="526405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SzPct val="80000"/>
            </a:pPr>
            <a:r>
              <a:rPr lang="hr-HR" altLang="sr-Latn-R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Razlikujemo:</a:t>
            </a:r>
          </a:p>
          <a:p>
            <a:pPr marL="457200" indent="-457200" algn="ctr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udubljeno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ili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b="1" dirty="0" err="1">
                <a:latin typeface="+mn-lt"/>
                <a:cs typeface="Arial" panose="020B0604020202020204" pitchFamily="34" charset="0"/>
              </a:rPr>
              <a:t>konkavno</a:t>
            </a:r>
            <a:r>
              <a:rPr lang="en-US" altLang="sr-Latn-RS" sz="28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b="1" dirty="0" err="1">
                <a:latin typeface="+mn-lt"/>
                <a:cs typeface="Arial" panose="020B0604020202020204" pitchFamily="34" charset="0"/>
              </a:rPr>
              <a:t>zrcalo</a:t>
            </a:r>
            <a:endParaRPr lang="en-US" altLang="sr-Latn-RS" sz="2800" b="1" dirty="0">
              <a:latin typeface="+mn-lt"/>
              <a:cs typeface="Arial" panose="020B0604020202020204" pitchFamily="34" charset="0"/>
            </a:endParaRPr>
          </a:p>
          <a:p>
            <a:pPr marL="457200" indent="-457200" algn="ctr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izbočeno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ili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b="1" dirty="0" err="1">
                <a:latin typeface="+mn-lt"/>
                <a:cs typeface="Arial" panose="020B0604020202020204" pitchFamily="34" charset="0"/>
              </a:rPr>
              <a:t>konveksno</a:t>
            </a:r>
            <a:r>
              <a:rPr lang="en-US" altLang="sr-Latn-RS" sz="28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b="1" dirty="0" err="1">
                <a:latin typeface="+mn-lt"/>
                <a:cs typeface="Arial" panose="020B0604020202020204" pitchFamily="34" charset="0"/>
              </a:rPr>
              <a:t>zrcalo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1056067" y="1371624"/>
            <a:ext cx="8923073" cy="138499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Sferno ili zakrivljeno </a:t>
            </a:r>
            <a:r>
              <a:rPr lang="hr-HR" sz="2800" dirty="0" smtClean="0">
                <a:cs typeface="Arial" pitchFamily="34" charset="0"/>
              </a:rPr>
              <a:t>zrcalo je dio </a:t>
            </a:r>
            <a:r>
              <a:rPr lang="hr-HR" sz="2800" dirty="0" err="1" smtClean="0">
                <a:cs typeface="Arial" pitchFamily="34" charset="0"/>
              </a:rPr>
              <a:t>kugline</a:t>
            </a:r>
            <a:r>
              <a:rPr lang="hr-HR" sz="2800" dirty="0" smtClean="0">
                <a:cs typeface="Arial" pitchFamily="34" charset="0"/>
              </a:rPr>
              <a:t> plohe.</a:t>
            </a:r>
          </a:p>
          <a:p>
            <a:pPr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Površina </a:t>
            </a:r>
            <a:r>
              <a:rPr lang="hr-HR" sz="2800" dirty="0">
                <a:cs typeface="Arial" pitchFamily="34" charset="0"/>
              </a:rPr>
              <a:t>zakrivljenih zrcala je zakrivljena</a:t>
            </a:r>
            <a:r>
              <a:rPr lang="hr-HR" sz="2400" dirty="0" smtClean="0">
                <a:cs typeface="Arial" pitchFamily="34" charset="0"/>
              </a:rPr>
              <a:t>.</a:t>
            </a:r>
            <a:endParaRPr lang="hr-HR" sz="2400" dirty="0">
              <a:cs typeface="Arial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41667" y="688777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385" y="2519984"/>
            <a:ext cx="2673906" cy="35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25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1390919" y="871539"/>
            <a:ext cx="7658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32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Udubljeno</a:t>
            </a:r>
            <a:r>
              <a:rPr lang="en-US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2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zrcalo</a:t>
            </a:r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ili konkavno zrcalo  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1015109" y="1621126"/>
            <a:ext cx="4665124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ctr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površina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zrcala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udubljena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054" name="Picture 5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341" y="1871306"/>
            <a:ext cx="35052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113780"/>
              </p:ext>
            </p:extLst>
          </p:nvPr>
        </p:nvGraphicFramePr>
        <p:xfrm>
          <a:off x="2173979" y="4679698"/>
          <a:ext cx="1604645" cy="1418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4" imgW="406080" imgH="393480" progId="Equation.3">
                  <p:embed/>
                </p:oleObj>
              </mc:Choice>
              <mc:Fallback>
                <p:oleObj name="Equation" r:id="rId4" imgW="406080" imgH="393480" progId="Equation.3">
                  <p:embed/>
                  <p:pic>
                    <p:nvPicPr>
                      <p:cNvPr id="205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3979" y="4679698"/>
                        <a:ext cx="1604645" cy="141839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99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5" name="Picture 8" descr="gf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96" y="2603687"/>
            <a:ext cx="28956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90152" y="706726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8" name="Picture 2" descr="C:\Users\Hp\Downloads\clapperboard-311792_1280.png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979" y="847059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/>
          <p:cNvPicPr/>
          <p:nvPr/>
        </p:nvPicPr>
        <p:blipFill>
          <a:blip r:embed="rId9"/>
          <a:stretch>
            <a:fillRect/>
          </a:stretch>
        </p:blipFill>
        <p:spPr>
          <a:xfrm>
            <a:off x="10524486" y="2303317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5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5"/>
          <p:cNvSpPr txBox="1">
            <a:spLocks noChangeArrowheads="1"/>
          </p:cNvSpPr>
          <p:nvPr/>
        </p:nvSpPr>
        <p:spPr bwMode="auto">
          <a:xfrm>
            <a:off x="1395211" y="1003012"/>
            <a:ext cx="73018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Stvaranje slike s pomoću udubljenog zrcala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8434" name="Picture 1" descr="D:\Sandra - školska ppt\FIZIKA8_U\8_II_75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279" y="2401237"/>
            <a:ext cx="5557838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1586672" y="4876801"/>
            <a:ext cx="8240782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Postavljaj svijeću na različite udaljenosti od udubljenog </a:t>
            </a:r>
          </a:p>
          <a:p>
            <a:pPr algn="ctr"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zrcala i promatraj kakve slike nastaju.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90152" y="673387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7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979" y="847059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5"/>
          <a:stretch>
            <a:fillRect/>
          </a:stretch>
        </p:blipFill>
        <p:spPr>
          <a:xfrm>
            <a:off x="10524486" y="2303317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9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332226" y="841309"/>
            <a:ext cx="67254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na udubljenom zrcalu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19458" name="Group 19"/>
          <p:cNvGrpSpPr>
            <a:grpSpLocks/>
          </p:cNvGrpSpPr>
          <p:nvPr/>
        </p:nvGrpSpPr>
        <p:grpSpPr bwMode="auto">
          <a:xfrm>
            <a:off x="1676400" y="1981201"/>
            <a:ext cx="2590800" cy="1547381"/>
            <a:chOff x="857224" y="1571612"/>
            <a:chExt cx="2867024" cy="1782858"/>
          </a:xfrm>
        </p:grpSpPr>
        <p:pic>
          <p:nvPicPr>
            <p:cNvPr id="19468" name="Picture 1" descr="D:\Sandra - školska ppt\FIZIKA8_rb\Strana 62 slika 2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982" b="48326"/>
            <a:stretch>
              <a:fillRect/>
            </a:stretch>
          </p:blipFill>
          <p:spPr bwMode="auto">
            <a:xfrm>
              <a:off x="857224" y="1571612"/>
              <a:ext cx="2867024" cy="1605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9" name="TextBox 4"/>
            <p:cNvSpPr txBox="1">
              <a:spLocks noChangeArrowheads="1"/>
            </p:cNvSpPr>
            <p:nvPr/>
          </p:nvSpPr>
          <p:spPr bwMode="auto">
            <a:xfrm>
              <a:off x="1571604" y="2928934"/>
              <a:ext cx="967776" cy="425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hr-HR" altLang="sr-Latn-RS" i="1"/>
                <a:t>Zraka 1</a:t>
              </a:r>
              <a:endParaRPr lang="en-US" altLang="sr-Latn-RS" i="1"/>
            </a:p>
          </p:txBody>
        </p:sp>
        <p:cxnSp>
          <p:nvCxnSpPr>
            <p:cNvPr id="8" name="Straight Connector 7"/>
            <p:cNvCxnSpPr/>
            <p:nvPr/>
          </p:nvCxnSpPr>
          <p:spPr>
            <a:xfrm rot="10800000">
              <a:off x="1071548" y="2070952"/>
              <a:ext cx="1714593" cy="18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071548" y="2070952"/>
              <a:ext cx="1357972" cy="7865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ight Arrow 10"/>
            <p:cNvSpPr/>
            <p:nvPr/>
          </p:nvSpPr>
          <p:spPr>
            <a:xfrm rot="2033453">
              <a:off x="1804115" y="2552000"/>
              <a:ext cx="317972" cy="45728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 rot="10800000">
              <a:off x="1856818" y="2070952"/>
              <a:ext cx="286350" cy="4572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9459" name="Group 20"/>
          <p:cNvGrpSpPr>
            <a:grpSpLocks/>
          </p:cNvGrpSpPr>
          <p:nvPr/>
        </p:nvGrpSpPr>
        <p:grpSpPr bwMode="auto">
          <a:xfrm>
            <a:off x="1752600" y="4191001"/>
            <a:ext cx="2057400" cy="1625382"/>
            <a:chOff x="785786" y="3714752"/>
            <a:chExt cx="2357454" cy="1941320"/>
          </a:xfrm>
        </p:grpSpPr>
        <p:pic>
          <p:nvPicPr>
            <p:cNvPr id="19462" name="Picture 1" descr="D:\Sandra - školska ppt\FIZIKA8_rb\Strana 62 slika 2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946" b="48549"/>
            <a:stretch>
              <a:fillRect/>
            </a:stretch>
          </p:blipFill>
          <p:spPr bwMode="auto">
            <a:xfrm>
              <a:off x="785786" y="3714752"/>
              <a:ext cx="2357454" cy="172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TextBox 5"/>
            <p:cNvSpPr txBox="1">
              <a:spLocks noChangeArrowheads="1"/>
            </p:cNvSpPr>
            <p:nvPr/>
          </p:nvSpPr>
          <p:spPr bwMode="auto">
            <a:xfrm>
              <a:off x="1714480" y="5214950"/>
              <a:ext cx="1002078" cy="441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hr-HR" altLang="sr-Latn-RS" i="1"/>
                <a:t>Zraka 2</a:t>
              </a:r>
              <a:endParaRPr lang="en-US" altLang="sr-Latn-RS" i="1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 flipV="1">
              <a:off x="929489" y="4215316"/>
              <a:ext cx="1928165" cy="5707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929489" y="4786035"/>
              <a:ext cx="2142809" cy="18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ight Arrow 17"/>
            <p:cNvSpPr/>
            <p:nvPr/>
          </p:nvSpPr>
          <p:spPr>
            <a:xfrm rot="9625309" flipV="1">
              <a:off x="1868105" y="4421989"/>
              <a:ext cx="318328" cy="9101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ight Arrow 18"/>
            <p:cNvSpPr/>
            <p:nvPr/>
          </p:nvSpPr>
          <p:spPr>
            <a:xfrm flipV="1">
              <a:off x="2142777" y="4786035"/>
              <a:ext cx="280130" cy="7205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9460" name="TextBox 22"/>
          <p:cNvSpPr txBox="1">
            <a:spLocks noChangeArrowheads="1"/>
          </p:cNvSpPr>
          <p:nvPr/>
        </p:nvSpPr>
        <p:spPr bwMode="auto">
          <a:xfrm>
            <a:off x="3810000" y="2209800"/>
            <a:ext cx="64341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000" b="1">
                <a:latin typeface="Arial" panose="020B0604020202020204" pitchFamily="34" charset="0"/>
                <a:cs typeface="Arial" panose="020B0604020202020204" pitchFamily="34" charset="0"/>
              </a:rPr>
              <a:t>Zraka 1.</a:t>
            </a:r>
            <a:r>
              <a:rPr lang="en-US" altLang="sr-Latn-RS" sz="2000">
                <a:latin typeface="Arial" panose="020B0604020202020204" pitchFamily="34" charset="0"/>
                <a:cs typeface="Arial" panose="020B0604020202020204" pitchFamily="34" charset="0"/>
              </a:rPr>
              <a:t> upadna zraka na zrcalo ide sa vrha predmeta </a:t>
            </a:r>
          </a:p>
          <a:p>
            <a:r>
              <a:rPr lang="en-US" altLang="sr-Latn-RS" sz="2000">
                <a:latin typeface="Arial" panose="020B0604020202020204" pitchFamily="34" charset="0"/>
                <a:cs typeface="Arial" panose="020B0604020202020204" pitchFamily="34" charset="0"/>
              </a:rPr>
              <a:t>paralelno s optičkom osi – nakon odbijanja prolazi kroz</a:t>
            </a:r>
          </a:p>
          <a:p>
            <a:r>
              <a:rPr lang="en-US" altLang="sr-Latn-RS" sz="2000">
                <a:latin typeface="Arial" panose="020B0604020202020204" pitchFamily="34" charset="0"/>
                <a:cs typeface="Arial" panose="020B0604020202020204" pitchFamily="34" charset="0"/>
              </a:rPr>
              <a:t>žarište F.</a:t>
            </a:r>
            <a:endParaRPr lang="hr-HR" altLang="sr-Latn-R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1" name="TextBox 25"/>
          <p:cNvSpPr txBox="1">
            <a:spLocks noChangeArrowheads="1"/>
          </p:cNvSpPr>
          <p:nvPr/>
        </p:nvSpPr>
        <p:spPr bwMode="auto">
          <a:xfrm>
            <a:off x="3886201" y="4419600"/>
            <a:ext cx="65262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000" b="1">
                <a:latin typeface="Arial" panose="020B0604020202020204" pitchFamily="34" charset="0"/>
                <a:cs typeface="Arial" panose="020B0604020202020204" pitchFamily="34" charset="0"/>
              </a:rPr>
              <a:t>Zraka 2.</a:t>
            </a:r>
            <a:r>
              <a:rPr lang="en-US" altLang="sr-Latn-RS" sz="2000">
                <a:latin typeface="Arial" panose="020B0604020202020204" pitchFamily="34" charset="0"/>
                <a:cs typeface="Arial" panose="020B0604020202020204" pitchFamily="34" charset="0"/>
              </a:rPr>
              <a:t> upadna zraka na zrcalo ide od točke na vrhu </a:t>
            </a:r>
          </a:p>
          <a:p>
            <a:r>
              <a:rPr lang="en-US" altLang="sr-Latn-RS" sz="2000">
                <a:latin typeface="Arial" panose="020B0604020202020204" pitchFamily="34" charset="0"/>
                <a:cs typeface="Arial" panose="020B0604020202020204" pitchFamily="34" charset="0"/>
              </a:rPr>
              <a:t>predmeta kroz žarište F – nakon odbijanja ide paralelno</a:t>
            </a:r>
          </a:p>
          <a:p>
            <a:r>
              <a:rPr lang="en-US" altLang="sr-Latn-RS" sz="2000">
                <a:latin typeface="Arial" panose="020B0604020202020204" pitchFamily="34" charset="0"/>
                <a:cs typeface="Arial" panose="020B0604020202020204" pitchFamily="34" charset="0"/>
              </a:rPr>
              <a:t>s optičkom osi.</a:t>
            </a:r>
            <a:endParaRPr lang="hr-HR" altLang="sr-Latn-R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vijezda s 5 krakova 19"/>
          <p:cNvSpPr/>
          <p:nvPr/>
        </p:nvSpPr>
        <p:spPr>
          <a:xfrm>
            <a:off x="193182" y="676496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4" name="Slika 23">
            <a:hlinkClick r:id="rId4"/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0917872" y="1000126"/>
            <a:ext cx="859155" cy="981075"/>
          </a:xfrm>
          <a:prstGeom prst="rect">
            <a:avLst/>
          </a:prstGeom>
        </p:spPr>
      </p:pic>
      <p:sp>
        <p:nvSpPr>
          <p:cNvPr id="25" name="Tekstni okvir 2"/>
          <p:cNvSpPr txBox="1">
            <a:spLocks noChangeArrowheads="1"/>
          </p:cNvSpPr>
          <p:nvPr/>
        </p:nvSpPr>
        <p:spPr bwMode="auto">
          <a:xfrm>
            <a:off x="10956924" y="2125308"/>
            <a:ext cx="781049" cy="552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Virtualno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r-H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istraži</a:t>
            </a:r>
          </a:p>
        </p:txBody>
      </p:sp>
    </p:spTree>
    <p:extLst>
      <p:ext uri="{BB962C8B-B14F-4D97-AF65-F5344CB8AC3E}">
        <p14:creationId xmlns:p14="http://schemas.microsoft.com/office/powerpoint/2010/main" val="380014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280710" y="787400"/>
            <a:ext cx="67254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na udubljenom zrcalu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0482" name="TextBox 24"/>
          <p:cNvSpPr txBox="1">
            <a:spLocks noChangeArrowheads="1"/>
          </p:cNvSpPr>
          <p:nvPr/>
        </p:nvSpPr>
        <p:spPr bwMode="auto">
          <a:xfrm>
            <a:off x="5334001" y="1981200"/>
            <a:ext cx="38491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Slika predmeta je: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 realna, obrnuta i umanjena</a:t>
            </a:r>
            <a:endParaRPr lang="hr-HR" altLang="sr-Latn-RS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3" name="TextBox 26"/>
          <p:cNvSpPr txBox="1">
            <a:spLocks noChangeArrowheads="1"/>
          </p:cNvSpPr>
          <p:nvPr/>
        </p:nvSpPr>
        <p:spPr bwMode="auto">
          <a:xfrm>
            <a:off x="5410200" y="4343401"/>
            <a:ext cx="36766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Slika predmeta je: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 realna, obrnuta i uvećana</a:t>
            </a:r>
            <a:endParaRPr lang="hr-HR" altLang="sr-Latn-RS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4" name="Picture 8" descr="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0"/>
            <a:ext cx="24955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9" descr="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038600"/>
            <a:ext cx="25146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03029" y="685800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4011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1306468" y="892176"/>
            <a:ext cx="67254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Konstrukcija slike na udubljenom zrcalu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1506" name="TextBox 24"/>
          <p:cNvSpPr txBox="1">
            <a:spLocks noChangeArrowheads="1"/>
          </p:cNvSpPr>
          <p:nvPr/>
        </p:nvSpPr>
        <p:spPr bwMode="auto">
          <a:xfrm>
            <a:off x="5311775" y="2209801"/>
            <a:ext cx="43195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Slika predmeta je: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 virtualna, povećana i uspravna</a:t>
            </a:r>
            <a:endParaRPr lang="hr-HR" altLang="sr-Latn-RS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TextBox 26"/>
          <p:cNvSpPr txBox="1">
            <a:spLocks noChangeArrowheads="1"/>
          </p:cNvSpPr>
          <p:nvPr/>
        </p:nvSpPr>
        <p:spPr bwMode="auto">
          <a:xfrm>
            <a:off x="5410201" y="4343401"/>
            <a:ext cx="433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Slika predmeta je: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sr-Latn-RS" sz="2200">
                <a:latin typeface="Arial" panose="020B0604020202020204" pitchFamily="34" charset="0"/>
                <a:cs typeface="Arial" panose="020B0604020202020204" pitchFamily="34" charset="0"/>
              </a:rPr>
              <a:t> virtualna, uspravna i umanjena</a:t>
            </a:r>
            <a:endParaRPr lang="hr-HR" altLang="sr-Latn-RS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8" name="Picture 27" descr="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25908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8" descr="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86200"/>
            <a:ext cx="25146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93183" y="76993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2118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1351784" y="878683"/>
            <a:ext cx="31877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3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Izbočeno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zrcalo</a:t>
            </a:r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133875" y="1592001"/>
            <a:ext cx="4679550" cy="67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ctr">
              <a:lnSpc>
                <a:spcPct val="15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površina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zrcala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ispupčena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2531" name="Picture 9" descr="pp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710" y="2753037"/>
            <a:ext cx="274320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0" descr="is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961" y="2351244"/>
            <a:ext cx="3446463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11"/>
          <p:cNvSpPr txBox="1">
            <a:spLocks noChangeArrowheads="1"/>
          </p:cNvSpPr>
          <p:nvPr/>
        </p:nvSpPr>
        <p:spPr bwMode="auto">
          <a:xfrm>
            <a:off x="2757876" y="4903944"/>
            <a:ext cx="6111097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Slika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koju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stvara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izbočeno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zrcalo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uvijek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je</a:t>
            </a:r>
          </a:p>
          <a:p>
            <a:pPr algn="ctr"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virtualna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,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uspravna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i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umanjena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80304" y="74464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8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993" y="806836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/>
          <p:cNvPicPr/>
          <p:nvPr/>
        </p:nvPicPr>
        <p:blipFill>
          <a:blip r:embed="rId6"/>
          <a:stretch>
            <a:fillRect/>
          </a:stretch>
        </p:blipFill>
        <p:spPr>
          <a:xfrm>
            <a:off x="10587993" y="2099354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3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889</TotalTime>
  <Words>232</Words>
  <Application>Microsoft Office PowerPoint</Application>
  <PresentationFormat>Široki zaslon</PresentationFormat>
  <Paragraphs>53</Paragraphs>
  <Slides>10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8" baseType="lpstr">
      <vt:lpstr>Alef</vt:lpstr>
      <vt:lpstr>Arial</vt:lpstr>
      <vt:lpstr>Calibri</vt:lpstr>
      <vt:lpstr>Calibri Light</vt:lpstr>
      <vt:lpstr>Times New Roman</vt:lpstr>
      <vt:lpstr>Wingdings</vt:lpstr>
      <vt:lpstr>Tema sustava Office</vt:lpstr>
      <vt:lpstr>Equation</vt:lpstr>
      <vt:lpstr>Zakrivljena zrcala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22</cp:revision>
  <dcterms:created xsi:type="dcterms:W3CDTF">2020-09-12T17:39:48Z</dcterms:created>
  <dcterms:modified xsi:type="dcterms:W3CDTF">2020-10-27T07:55:32Z</dcterms:modified>
</cp:coreProperties>
</file>